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71" r:id="rId9"/>
    <p:sldId id="277" r:id="rId10"/>
    <p:sldId id="278" r:id="rId11"/>
    <p:sldId id="279" r:id="rId12"/>
    <p:sldId id="280" r:id="rId13"/>
    <p:sldId id="281" r:id="rId14"/>
    <p:sldId id="25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D8140-E2BF-489C-83D8-0B0634116470}" type="doc">
      <dgm:prSet loTypeId="urn:microsoft.com/office/officeart/2005/8/layout/hProcess7#1" loCatId="process" qsTypeId="urn:microsoft.com/office/officeart/2005/8/quickstyle/3d6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D2C59C-7EE8-48EB-BE38-ABA9D6C65BC1}">
      <dgm:prSet phldrT="[Text]" custT="1"/>
      <dgm:spPr/>
      <dgm:t>
        <a:bodyPr/>
        <a:lstStyle/>
        <a:p>
          <a:r>
            <a:rPr lang="cs-CZ" sz="6600" dirty="0" smtClean="0"/>
            <a:t>ZÁPAD</a:t>
          </a:r>
        </a:p>
        <a:p>
          <a:r>
            <a:rPr lang="cs-CZ" sz="6600" dirty="0" smtClean="0"/>
            <a:t> Z</a:t>
          </a:r>
          <a:endParaRPr lang="cs-CZ" sz="6600" dirty="0"/>
        </a:p>
      </dgm:t>
    </dgm:pt>
    <dgm:pt modelId="{475C018A-E244-433A-814C-A393EF151760}" type="parTrans" cxnId="{1689CA6A-F10A-4E29-9BC9-45E1865E9678}">
      <dgm:prSet/>
      <dgm:spPr/>
      <dgm:t>
        <a:bodyPr/>
        <a:lstStyle/>
        <a:p>
          <a:endParaRPr lang="cs-CZ"/>
        </a:p>
      </dgm:t>
    </dgm:pt>
    <dgm:pt modelId="{C2D1A390-BF83-4691-9264-F31584368768}" type="sibTrans" cxnId="{1689CA6A-F10A-4E29-9BC9-45E1865E9678}">
      <dgm:prSet/>
      <dgm:spPr/>
      <dgm:t>
        <a:bodyPr/>
        <a:lstStyle/>
        <a:p>
          <a:endParaRPr lang="cs-CZ"/>
        </a:p>
      </dgm:t>
    </dgm:pt>
    <dgm:pt modelId="{18CDAF73-9EBB-406D-B9C8-E3559C794412}">
      <dgm:prSet phldrT="[Text]" custT="1"/>
      <dgm:spPr/>
      <dgm:t>
        <a:bodyPr/>
        <a:lstStyle/>
        <a:p>
          <a:r>
            <a:rPr lang="cs-CZ" sz="5400" dirty="0" smtClean="0"/>
            <a:t>VÝCHOD</a:t>
          </a:r>
        </a:p>
        <a:p>
          <a:r>
            <a:rPr lang="cs-CZ" sz="5400" dirty="0" smtClean="0"/>
            <a:t> V</a:t>
          </a:r>
          <a:endParaRPr lang="cs-CZ" sz="5400" dirty="0"/>
        </a:p>
      </dgm:t>
    </dgm:pt>
    <dgm:pt modelId="{38DC2326-8FA6-4015-A85F-5351F79724CE}" type="parTrans" cxnId="{FC09FB9F-B160-4BE6-930B-C39FAEB923E7}">
      <dgm:prSet/>
      <dgm:spPr/>
      <dgm:t>
        <a:bodyPr/>
        <a:lstStyle/>
        <a:p>
          <a:endParaRPr lang="cs-CZ"/>
        </a:p>
      </dgm:t>
    </dgm:pt>
    <dgm:pt modelId="{DAA7FE9C-D1DA-4B1B-91A1-5A9FEBF22FE2}" type="sibTrans" cxnId="{FC09FB9F-B160-4BE6-930B-C39FAEB923E7}">
      <dgm:prSet/>
      <dgm:spPr/>
      <dgm:t>
        <a:bodyPr/>
        <a:lstStyle/>
        <a:p>
          <a:endParaRPr lang="cs-CZ"/>
        </a:p>
      </dgm:t>
    </dgm:pt>
    <dgm:pt modelId="{C2EF6B15-A081-4905-9482-7F7419A23AD4}" type="pres">
      <dgm:prSet presAssocID="{821D8140-E2BF-489C-83D8-0B06341164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FDC446C-4AEB-4A5B-B2DF-A763FBDB450B}" type="pres">
      <dgm:prSet presAssocID="{41D2C59C-7EE8-48EB-BE38-ABA9D6C65BC1}" presName="compositeNode" presStyleCnt="0">
        <dgm:presLayoutVars>
          <dgm:bulletEnabled val="1"/>
        </dgm:presLayoutVars>
      </dgm:prSet>
      <dgm:spPr/>
    </dgm:pt>
    <dgm:pt modelId="{A7158C53-2CF8-4A34-B017-8F11FB37976A}" type="pres">
      <dgm:prSet presAssocID="{41D2C59C-7EE8-48EB-BE38-ABA9D6C65BC1}" presName="bgRect" presStyleLbl="node1" presStyleIdx="0" presStyleCnt="2" custLinFactNeighborX="-893" custLinFactNeighborY="1424"/>
      <dgm:spPr/>
      <dgm:t>
        <a:bodyPr/>
        <a:lstStyle/>
        <a:p>
          <a:endParaRPr lang="cs-CZ"/>
        </a:p>
      </dgm:t>
    </dgm:pt>
    <dgm:pt modelId="{18FD9159-56CD-4966-A754-DD1D0E66CA9D}" type="pres">
      <dgm:prSet presAssocID="{41D2C59C-7EE8-48EB-BE38-ABA9D6C65BC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74E9F9-9EBC-4B88-8A77-33CA9832C945}" type="pres">
      <dgm:prSet presAssocID="{C2D1A390-BF83-4691-9264-F31584368768}" presName="hSp" presStyleCnt="0"/>
      <dgm:spPr/>
    </dgm:pt>
    <dgm:pt modelId="{0B71866D-8A08-4DF1-8CA6-7D59209E65B8}" type="pres">
      <dgm:prSet presAssocID="{C2D1A390-BF83-4691-9264-F31584368768}" presName="vProcSp" presStyleCnt="0"/>
      <dgm:spPr/>
    </dgm:pt>
    <dgm:pt modelId="{581E135C-977D-49EF-98D1-A9947D1746A8}" type="pres">
      <dgm:prSet presAssocID="{C2D1A390-BF83-4691-9264-F31584368768}" presName="vSp1" presStyleCnt="0"/>
      <dgm:spPr/>
    </dgm:pt>
    <dgm:pt modelId="{17BA9C76-E186-401D-8FD5-A2F4E92C681D}" type="pres">
      <dgm:prSet presAssocID="{C2D1A390-BF83-4691-9264-F31584368768}" presName="simulatedConn" presStyleLbl="solidFgAcc1" presStyleIdx="0" presStyleCnt="1"/>
      <dgm:spPr>
        <a:prstGeom prst="irregularSeal2">
          <a:avLst/>
        </a:prstGeom>
      </dgm:spPr>
    </dgm:pt>
    <dgm:pt modelId="{6940BF49-AD7D-488C-961C-A85298FD6BBB}" type="pres">
      <dgm:prSet presAssocID="{C2D1A390-BF83-4691-9264-F31584368768}" presName="vSp2" presStyleCnt="0"/>
      <dgm:spPr/>
    </dgm:pt>
    <dgm:pt modelId="{53BD3BB6-4D9C-45AC-80D1-168F9A4180D0}" type="pres">
      <dgm:prSet presAssocID="{C2D1A390-BF83-4691-9264-F31584368768}" presName="sibTrans" presStyleCnt="0"/>
      <dgm:spPr/>
    </dgm:pt>
    <dgm:pt modelId="{7AD6158C-BB56-4001-AC4C-D7D510F0BF73}" type="pres">
      <dgm:prSet presAssocID="{18CDAF73-9EBB-406D-B9C8-E3559C794412}" presName="compositeNode" presStyleCnt="0">
        <dgm:presLayoutVars>
          <dgm:bulletEnabled val="1"/>
        </dgm:presLayoutVars>
      </dgm:prSet>
      <dgm:spPr/>
    </dgm:pt>
    <dgm:pt modelId="{B3BD6C33-5322-43B9-AB34-7617AF124EAB}" type="pres">
      <dgm:prSet presAssocID="{18CDAF73-9EBB-406D-B9C8-E3559C794412}" presName="bgRect" presStyleLbl="node1" presStyleIdx="1" presStyleCnt="2" custLinFactNeighborX="-2747" custLinFactNeighborY="1424"/>
      <dgm:spPr/>
      <dgm:t>
        <a:bodyPr/>
        <a:lstStyle/>
        <a:p>
          <a:endParaRPr lang="cs-CZ"/>
        </a:p>
      </dgm:t>
    </dgm:pt>
    <dgm:pt modelId="{31777B2D-ABD2-4598-A410-4BB126AFE955}" type="pres">
      <dgm:prSet presAssocID="{18CDAF73-9EBB-406D-B9C8-E3559C794412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988C54-CA74-4E79-A28B-534E660EA0FD}" type="presOf" srcId="{18CDAF73-9EBB-406D-B9C8-E3559C794412}" destId="{31777B2D-ABD2-4598-A410-4BB126AFE955}" srcOrd="1" destOrd="0" presId="urn:microsoft.com/office/officeart/2005/8/layout/hProcess7#1"/>
    <dgm:cxn modelId="{275D4DEE-70DF-4923-80D0-D105767145C7}" type="presOf" srcId="{41D2C59C-7EE8-48EB-BE38-ABA9D6C65BC1}" destId="{A7158C53-2CF8-4A34-B017-8F11FB37976A}" srcOrd="0" destOrd="0" presId="urn:microsoft.com/office/officeart/2005/8/layout/hProcess7#1"/>
    <dgm:cxn modelId="{BB85DBAA-013E-41A0-AD44-DCABA47CEB70}" type="presOf" srcId="{41D2C59C-7EE8-48EB-BE38-ABA9D6C65BC1}" destId="{18FD9159-56CD-4966-A754-DD1D0E66CA9D}" srcOrd="1" destOrd="0" presId="urn:microsoft.com/office/officeart/2005/8/layout/hProcess7#1"/>
    <dgm:cxn modelId="{CC48D4C3-D92D-48CC-A0DB-BC61EF0DB2FC}" type="presOf" srcId="{821D8140-E2BF-489C-83D8-0B0634116470}" destId="{C2EF6B15-A081-4905-9482-7F7419A23AD4}" srcOrd="0" destOrd="0" presId="urn:microsoft.com/office/officeart/2005/8/layout/hProcess7#1"/>
    <dgm:cxn modelId="{BC191D13-728C-495A-8835-E4697598FA91}" type="presOf" srcId="{18CDAF73-9EBB-406D-B9C8-E3559C794412}" destId="{B3BD6C33-5322-43B9-AB34-7617AF124EAB}" srcOrd="0" destOrd="0" presId="urn:microsoft.com/office/officeart/2005/8/layout/hProcess7#1"/>
    <dgm:cxn modelId="{1689CA6A-F10A-4E29-9BC9-45E1865E9678}" srcId="{821D8140-E2BF-489C-83D8-0B0634116470}" destId="{41D2C59C-7EE8-48EB-BE38-ABA9D6C65BC1}" srcOrd="0" destOrd="0" parTransId="{475C018A-E244-433A-814C-A393EF151760}" sibTransId="{C2D1A390-BF83-4691-9264-F31584368768}"/>
    <dgm:cxn modelId="{FC09FB9F-B160-4BE6-930B-C39FAEB923E7}" srcId="{821D8140-E2BF-489C-83D8-0B0634116470}" destId="{18CDAF73-9EBB-406D-B9C8-E3559C794412}" srcOrd="1" destOrd="0" parTransId="{38DC2326-8FA6-4015-A85F-5351F79724CE}" sibTransId="{DAA7FE9C-D1DA-4B1B-91A1-5A9FEBF22FE2}"/>
    <dgm:cxn modelId="{7A7B9FA0-A344-4845-9D93-F2EAE9FFED87}" type="presParOf" srcId="{C2EF6B15-A081-4905-9482-7F7419A23AD4}" destId="{1FDC446C-4AEB-4A5B-B2DF-A763FBDB450B}" srcOrd="0" destOrd="0" presId="urn:microsoft.com/office/officeart/2005/8/layout/hProcess7#1"/>
    <dgm:cxn modelId="{33B3BAAE-44F3-4D30-A7A0-FF30579C6625}" type="presParOf" srcId="{1FDC446C-4AEB-4A5B-B2DF-A763FBDB450B}" destId="{A7158C53-2CF8-4A34-B017-8F11FB37976A}" srcOrd="0" destOrd="0" presId="urn:microsoft.com/office/officeart/2005/8/layout/hProcess7#1"/>
    <dgm:cxn modelId="{F22498FF-B2E0-4255-A16F-EC65B5BC7E78}" type="presParOf" srcId="{1FDC446C-4AEB-4A5B-B2DF-A763FBDB450B}" destId="{18FD9159-56CD-4966-A754-DD1D0E66CA9D}" srcOrd="1" destOrd="0" presId="urn:microsoft.com/office/officeart/2005/8/layout/hProcess7#1"/>
    <dgm:cxn modelId="{91E38406-575C-412D-AA51-64665F7A0591}" type="presParOf" srcId="{C2EF6B15-A081-4905-9482-7F7419A23AD4}" destId="{DB74E9F9-9EBC-4B88-8A77-33CA9832C945}" srcOrd="1" destOrd="0" presId="urn:microsoft.com/office/officeart/2005/8/layout/hProcess7#1"/>
    <dgm:cxn modelId="{F5CC1899-91FD-4750-A07F-F1D1F5DCA178}" type="presParOf" srcId="{C2EF6B15-A081-4905-9482-7F7419A23AD4}" destId="{0B71866D-8A08-4DF1-8CA6-7D59209E65B8}" srcOrd="2" destOrd="0" presId="urn:microsoft.com/office/officeart/2005/8/layout/hProcess7#1"/>
    <dgm:cxn modelId="{745A96B1-0B36-4593-AD9C-271521C7EAC8}" type="presParOf" srcId="{0B71866D-8A08-4DF1-8CA6-7D59209E65B8}" destId="{581E135C-977D-49EF-98D1-A9947D1746A8}" srcOrd="0" destOrd="0" presId="urn:microsoft.com/office/officeart/2005/8/layout/hProcess7#1"/>
    <dgm:cxn modelId="{4F7003A3-41BA-40E1-947A-F80572A9BF76}" type="presParOf" srcId="{0B71866D-8A08-4DF1-8CA6-7D59209E65B8}" destId="{17BA9C76-E186-401D-8FD5-A2F4E92C681D}" srcOrd="1" destOrd="0" presId="urn:microsoft.com/office/officeart/2005/8/layout/hProcess7#1"/>
    <dgm:cxn modelId="{017201F6-7707-4069-B0FB-93B9EA69BBEF}" type="presParOf" srcId="{0B71866D-8A08-4DF1-8CA6-7D59209E65B8}" destId="{6940BF49-AD7D-488C-961C-A85298FD6BBB}" srcOrd="2" destOrd="0" presId="urn:microsoft.com/office/officeart/2005/8/layout/hProcess7#1"/>
    <dgm:cxn modelId="{B15EF7A1-DB8B-4287-A72B-E651E70DA496}" type="presParOf" srcId="{C2EF6B15-A081-4905-9482-7F7419A23AD4}" destId="{53BD3BB6-4D9C-45AC-80D1-168F9A4180D0}" srcOrd="3" destOrd="0" presId="urn:microsoft.com/office/officeart/2005/8/layout/hProcess7#1"/>
    <dgm:cxn modelId="{C7482ED3-9353-4FB4-821C-2D2D05FD3A5C}" type="presParOf" srcId="{C2EF6B15-A081-4905-9482-7F7419A23AD4}" destId="{7AD6158C-BB56-4001-AC4C-D7D510F0BF73}" srcOrd="4" destOrd="0" presId="urn:microsoft.com/office/officeart/2005/8/layout/hProcess7#1"/>
    <dgm:cxn modelId="{53567D5E-4D51-4996-A552-12C7E31C3FEC}" type="presParOf" srcId="{7AD6158C-BB56-4001-AC4C-D7D510F0BF73}" destId="{B3BD6C33-5322-43B9-AB34-7617AF124EAB}" srcOrd="0" destOrd="0" presId="urn:microsoft.com/office/officeart/2005/8/layout/hProcess7#1"/>
    <dgm:cxn modelId="{6DF90DB0-0C36-4797-B8B5-017EA4FDC3C8}" type="presParOf" srcId="{7AD6158C-BB56-4001-AC4C-D7D510F0BF73}" destId="{31777B2D-ABD2-4598-A410-4BB126AFE955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58C53-2CF8-4A34-B017-8F11FB37976A}">
      <dsp:nvSpPr>
        <dsp:cNvPr id="0" name=""/>
        <dsp:cNvSpPr/>
      </dsp:nvSpPr>
      <dsp:spPr>
        <a:xfrm>
          <a:off x="0" y="252990"/>
          <a:ext cx="3683762" cy="4420515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26314" rIns="293370" bIns="0" numCol="1" spcCol="1270" anchor="t" anchorCtr="0">
          <a:noAutofit/>
        </a:bodyPr>
        <a:lstStyle/>
        <a:p>
          <a:pPr lvl="0" algn="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600" kern="1200" dirty="0" smtClean="0"/>
            <a:t>ZÁPAD</a:t>
          </a:r>
        </a:p>
        <a:p>
          <a:pPr lvl="0" algn="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600" kern="1200" dirty="0" smtClean="0"/>
            <a:t> Z</a:t>
          </a:r>
          <a:endParaRPr lang="cs-CZ" sz="6600" kern="1200" dirty="0"/>
        </a:p>
      </dsp:txBody>
      <dsp:txXfrm rot="16200000">
        <a:off x="-1444034" y="1697025"/>
        <a:ext cx="3624822" cy="736752"/>
      </dsp:txXfrm>
    </dsp:sp>
    <dsp:sp modelId="{B3BD6C33-5322-43B9-AB34-7617AF124EAB}">
      <dsp:nvSpPr>
        <dsp:cNvPr id="0" name=""/>
        <dsp:cNvSpPr/>
      </dsp:nvSpPr>
      <dsp:spPr>
        <a:xfrm>
          <a:off x="3712947" y="252990"/>
          <a:ext cx="3683762" cy="4420515"/>
        </a:xfrm>
        <a:prstGeom prst="roundRect">
          <a:avLst>
            <a:gd name="adj" fmla="val 5000"/>
          </a:avLst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85166" rIns="240030" bIns="0" numCol="1" spcCol="1270" anchor="t" anchorCtr="0">
          <a:noAutofit/>
        </a:bodyPr>
        <a:lstStyle/>
        <a:p>
          <a:pPr lvl="0" algn="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 dirty="0" smtClean="0"/>
            <a:t>VÝCHOD</a:t>
          </a:r>
        </a:p>
        <a:p>
          <a:pPr lvl="0" algn="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 dirty="0" smtClean="0"/>
            <a:t> V</a:t>
          </a:r>
          <a:endParaRPr lang="cs-CZ" sz="5400" kern="1200" dirty="0"/>
        </a:p>
      </dsp:txBody>
      <dsp:txXfrm rot="16200000">
        <a:off x="2268912" y="1697025"/>
        <a:ext cx="3624822" cy="736752"/>
      </dsp:txXfrm>
    </dsp:sp>
    <dsp:sp modelId="{17BA9C76-E186-401D-8FD5-A2F4E92C681D}">
      <dsp:nvSpPr>
        <dsp:cNvPr id="0" name=""/>
        <dsp:cNvSpPr/>
      </dsp:nvSpPr>
      <dsp:spPr>
        <a:xfrm rot="5400000">
          <a:off x="3507822" y="3702357"/>
          <a:ext cx="649473" cy="552564"/>
        </a:xfrm>
        <a:prstGeom prst="irregularSeal2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offic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7618780" cy="4427762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Název školy: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Speciální základní škola, Louny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Poděbradova640, příspěvková organizace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/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Autor: Mgr. Erika Pospíšilová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Název materiálu: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Člověk a příroda – zeměpis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VY__32_INOVACE_01_IV_zeměpis_světové_strany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Téma : Světové strany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Číslo projektu:  CZ.1.07/1.4.00/21.3407 </a:t>
            </a:r>
            <a:endParaRPr lang="cs-CZ" sz="2800" dirty="0">
              <a:latin typeface="Century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0"/>
            <a:ext cx="5214942" cy="107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Kam jde panáček?</a:t>
            </a:r>
            <a:endParaRPr lang="cs-CZ" dirty="0"/>
          </a:p>
        </p:txBody>
      </p:sp>
      <p:pic>
        <p:nvPicPr>
          <p:cNvPr id="1029" name="Picture 5" descr="C:\Users\Erika Pospíšilová\AppData\Local\Microsoft\Windows\Temporary Internet Files\Content.IE5\F2S6K0HL\MC900431532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96752"/>
            <a:ext cx="4752528" cy="4752528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>
            <a:endCxn id="1029" idx="3"/>
          </p:cNvCxnSpPr>
          <p:nvPr/>
        </p:nvCxnSpPr>
        <p:spPr>
          <a:xfrm>
            <a:off x="2483768" y="3573016"/>
            <a:ext cx="460851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>
            <a:off x="4788024" y="1340768"/>
            <a:ext cx="72008" cy="439248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1011560" cy="1011560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971600" y="465313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Jde na jih</a:t>
            </a:r>
            <a:endParaRPr lang="cs-CZ" sz="2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7789E-6 L -0.0158 0.3251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Na které strany ještě nešel?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784 0.0333 L -0.56701 0.04394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99 0.00185 L 0.43299 0.00185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14625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</a:rPr>
              <a:t>ÚKOL PRO TEBE: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NARÝSUJ DVĚ KOLMICE A </a:t>
            </a:r>
            <a:br>
              <a:rPr lang="cs-CZ" sz="3200" dirty="0" smtClean="0"/>
            </a:br>
            <a:r>
              <a:rPr lang="cs-CZ" sz="3200" dirty="0" smtClean="0"/>
              <a:t>DOPLŇ  HLAVNÍ SVĚTOVÉ STRANY DO SMĚROVÉ RŮŽICE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564904"/>
            <a:ext cx="7530040" cy="3683496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148064" y="2924944"/>
            <a:ext cx="0" cy="30243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563888" y="4293096"/>
            <a:ext cx="29523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                           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</a:t>
            </a:r>
            <a:r>
              <a:rPr lang="cs-CZ" dirty="0" smtClean="0">
                <a:solidFill>
                  <a:srgbClr val="C00000"/>
                </a:solidFill>
              </a:rPr>
              <a:t>Z </a:t>
            </a:r>
            <a:r>
              <a:rPr lang="cs-CZ" dirty="0" smtClean="0"/>
              <a:t>                               </a:t>
            </a:r>
            <a:r>
              <a:rPr lang="cs-CZ" dirty="0" smtClean="0">
                <a:solidFill>
                  <a:srgbClr val="C00000"/>
                </a:solidFill>
              </a:rPr>
              <a:t>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J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220072" y="2132856"/>
            <a:ext cx="0" cy="32403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H="1">
            <a:off x="3635896" y="3933056"/>
            <a:ext cx="30243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61436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ZDROJE:</a:t>
            </a:r>
          </a:p>
          <a:p>
            <a:pPr algn="ctr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400" dirty="0" smtClean="0">
                <a:solidFill>
                  <a:srgbClr val="002060"/>
                </a:solidFill>
              </a:rPr>
              <a:t>   Vlastní tvorba – automatické tvary- Microsoft</a:t>
            </a:r>
          </a:p>
          <a:p>
            <a:pPr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      PowerPoint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   Panáček, svět</a:t>
            </a:r>
            <a:r>
              <a:rPr lang="cs-CZ" sz="2400" dirty="0" smtClean="0">
                <a:solidFill>
                  <a:srgbClr val="002060"/>
                </a:solidFill>
              </a:rPr>
              <a:t> : dostupný z </a:t>
            </a:r>
            <a:r>
              <a:rPr lang="cs-CZ" sz="2400" dirty="0" smtClean="0">
                <a:solidFill>
                  <a:srgbClr val="002060"/>
                </a:solidFill>
                <a:hlinkClick r:id="rId2"/>
              </a:rPr>
              <a:t>www.</a:t>
            </a:r>
            <a:r>
              <a:rPr lang="cs-CZ" sz="2400" dirty="0" err="1" smtClean="0">
                <a:solidFill>
                  <a:srgbClr val="002060"/>
                </a:solidFill>
                <a:hlinkClick r:id="rId2"/>
              </a:rPr>
              <a:t>microsoft.office.com</a:t>
            </a:r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cs-CZ" sz="2400" dirty="0" smtClean="0">
                <a:solidFill>
                  <a:srgbClr val="002060"/>
                </a:solidFill>
              </a:rPr>
              <a:t>KORTUS, František; TEPLÝ, František. Praktický zeměpis. Praha: PARTA, s.r.o., 2009, ISBN 978-80-7320-148-7.</a:t>
            </a:r>
          </a:p>
          <a:p>
            <a:endParaRPr lang="cs-CZ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rgbClr val="002060"/>
              </a:solidFill>
            </a:endParaRPr>
          </a:p>
          <a:p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cs-CZ" sz="1800" dirty="0" smtClean="0"/>
              <a:t>      Vše citováno dne:[ 2012-08-28]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43608" y="1500174"/>
            <a:ext cx="7643192" cy="507436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indent="-274320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600" dirty="0" smtClean="0"/>
              <a:t>Prezentace je určena pro žáky 6. ročníku k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výuce    </a:t>
            </a:r>
            <a:r>
              <a:rPr lang="cs-CZ" sz="2600" dirty="0" smtClean="0"/>
              <a:t>zeměpisu, může být použita k opakování v 7.,8.,9.roč.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Prezentace na interaktivní tabuli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Prezentace je určena pro získání a upevnění informací o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HLAVNÍCH světových stranách, orientaci na mapě, žáci pohybují s figurkou na své mapě světa zároveň s IT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lang="cs-CZ" sz="2600" noProof="0" dirty="0" smtClean="0"/>
              <a:t>Využívání získaných znalostí v běžném životě.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Pomůcky: interaktivní pero, fixy na interaktivní tabuli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lang="cs-CZ" sz="2600" dirty="0" smtClean="0"/>
              <a:t>   mapa světa, pracovní list str.12, pravítko, tužka,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lang="cs-CZ" sz="2600" dirty="0" smtClean="0"/>
              <a:t>    figurka  - každý žák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Inovace: interaktivní způsob učení, interaktivní procvičování nového učiva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Metodický pokyn: samostatná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práce, sebekontrola, </a:t>
            </a:r>
            <a:r>
              <a:rPr lang="cs-CZ" sz="2600" dirty="0" smtClean="0"/>
              <a:t>rýsování kolmic, 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                    SEVER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203848" y="2276872"/>
            <a:ext cx="3456384" cy="381642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5517232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3528" y="3645024"/>
            <a:ext cx="2736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Sever je na mapě vždy nahoře</a:t>
            </a:r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5004048" y="4293096"/>
            <a:ext cx="2304256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 sever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022E-6 L 0.00799 -0.63992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-3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68 -0.07447 L 0.3724 -0.55712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-2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JIH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203848" y="2276872"/>
            <a:ext cx="3456384" cy="381642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67544" y="1628800"/>
            <a:ext cx="2736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JIH je na mapě vždy DOLE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5580112" y="1124744"/>
            <a:ext cx="2304256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 JIH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8094E-6 L -0.0158 0.4930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247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30435E-6 L 0.35434 -0.07354 " pathEditMode="relative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059832" y="1916832"/>
            <a:ext cx="5112568" cy="403244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356992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3528" y="1484784"/>
            <a:ext cx="2880320" cy="4545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ZÁPAD je na         mapě vždy </a:t>
            </a:r>
          </a:p>
          <a:p>
            <a:r>
              <a:rPr lang="cs-CZ" sz="2800" dirty="0" smtClean="0"/>
              <a:t>  VLEVO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           ZÁPAD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6012160" y="2204864"/>
            <a:ext cx="2304256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 ZÁPAD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7271E-6 L 0.18889 -0.335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Světové strany -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1907704" y="1916832"/>
            <a:ext cx="5112568" cy="403244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429000"/>
            <a:ext cx="1011560" cy="101156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23528" y="1484784"/>
            <a:ext cx="2880320" cy="4545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VÝCHOD je na         mapě vždy </a:t>
            </a:r>
          </a:p>
          <a:p>
            <a:r>
              <a:rPr lang="cs-CZ" sz="2800" dirty="0" smtClean="0"/>
              <a:t>  VPRAVO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       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Značíme ho</a:t>
            </a:r>
            <a:endParaRPr lang="cs-CZ" sz="2800" dirty="0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644008" y="1916832"/>
            <a:ext cx="2520280" cy="1224136"/>
          </a:xfrm>
          <a:prstGeom prst="cloudCallout">
            <a:avLst>
              <a:gd name="adj1" fmla="val -53190"/>
              <a:gd name="adj2" fmla="val 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Jdu na</a:t>
            </a:r>
          </a:p>
          <a:p>
            <a:r>
              <a:rPr lang="cs-CZ" sz="2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VÝCHOD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036E-7 L 0.23611 -4.81036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6383E-6 L 0.5691 -0.3473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SMĚROVÁ RŮŽICE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1907704" y="1916832"/>
            <a:ext cx="5112568" cy="446449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1043608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Elipsa 8"/>
          <p:cNvSpPr/>
          <p:nvPr/>
        </p:nvSpPr>
        <p:spPr>
          <a:xfrm>
            <a:off x="7452320" y="59220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1259632" y="1628800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660232" y="1556792"/>
            <a:ext cx="1115616" cy="93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6383E-6 L 0.3092 -0.578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0" y="-2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06383E-6 L -0.37587 -0.085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-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056 0.02636 L -0.49966 0.293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708 -0.04717 L 0.48247 0.288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Kde stojí panáček?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580526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Na rovníku a také na nultém poledníku.</a:t>
            </a:r>
            <a:endParaRPr lang="cs-CZ" sz="2400" dirty="0"/>
          </a:p>
        </p:txBody>
      </p:sp>
      <p:pic>
        <p:nvPicPr>
          <p:cNvPr id="1029" name="Picture 5" descr="C:\Users\Erika Pospíšilová\AppData\Local\Microsoft\Windows\Temporary Internet Files\Content.IE5\F2S6K0HL\MC900431532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752528" cy="4752528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>
            <a:endCxn id="1029" idx="3"/>
          </p:cNvCxnSpPr>
          <p:nvPr/>
        </p:nvCxnSpPr>
        <p:spPr>
          <a:xfrm>
            <a:off x="2483768" y="3645024"/>
            <a:ext cx="460851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>
            <a:off x="4788024" y="1340768"/>
            <a:ext cx="72008" cy="439248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1011560" cy="1011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Kam jde panáček?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580526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Jde na sever</a:t>
            </a:r>
            <a:endParaRPr lang="cs-CZ" sz="2400" dirty="0"/>
          </a:p>
        </p:txBody>
      </p:sp>
      <p:pic>
        <p:nvPicPr>
          <p:cNvPr id="1029" name="Picture 5" descr="C:\Users\Erika Pospíšilová\AppData\Local\Microsoft\Windows\Temporary Internet Files\Content.IE5\F2S6K0HL\MC900431532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752528" cy="4752528"/>
          </a:xfrm>
          <a:prstGeom prst="rect">
            <a:avLst/>
          </a:prstGeom>
          <a:noFill/>
        </p:spPr>
      </p:pic>
      <p:cxnSp>
        <p:nvCxnSpPr>
          <p:cNvPr id="6" name="Přímá spojovací čára 5"/>
          <p:cNvCxnSpPr>
            <a:endCxn id="1029" idx="3"/>
          </p:cNvCxnSpPr>
          <p:nvPr/>
        </p:nvCxnSpPr>
        <p:spPr>
          <a:xfrm>
            <a:off x="2483768" y="3645024"/>
            <a:ext cx="460851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>
            <a:off x="4788024" y="1340768"/>
            <a:ext cx="72008" cy="439248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Erika Pospíšilová\AppData\Local\Microsoft\Windows\Temporary Internet Files\Content.IE5\XV5R0Y2A\MC9004397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1011560" cy="1011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357</TotalTime>
  <Words>372</Words>
  <Application>Microsoft Office PowerPoint</Application>
  <PresentationFormat>Předvádění na obrazovce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Century</vt:lpstr>
      <vt:lpstr>Gill Sans MT</vt:lpstr>
      <vt:lpstr>Verdana</vt:lpstr>
      <vt:lpstr>Wingdings 2</vt:lpstr>
      <vt:lpstr>Slunovrat</vt:lpstr>
      <vt:lpstr>Název školy: Speciální základní škola, Louny Poděbradova640, příspěvková organizace  Autor: Mgr. Erika Pospíšilová Název materiálu: Člověk a příroda – zeměpis VY__32_INOVACE_01_IV_zeměpis_světové_strany Téma : Světové strany Číslo projektu:  CZ.1.07/1.4.00/21.3407 </vt:lpstr>
      <vt:lpstr>ANOTACE</vt:lpstr>
      <vt:lpstr>    Světové strany - hlavní</vt:lpstr>
      <vt:lpstr>    Světové strany - hlavní</vt:lpstr>
      <vt:lpstr>    Světové strany - hlavní</vt:lpstr>
      <vt:lpstr>    Světové strany - hlavní</vt:lpstr>
      <vt:lpstr>      SMĚROVÁ RŮŽICE</vt:lpstr>
      <vt:lpstr>      Kde stojí panáček?</vt:lpstr>
      <vt:lpstr>      Kam jde panáček?</vt:lpstr>
      <vt:lpstr>      Kam jde panáček?</vt:lpstr>
      <vt:lpstr>  Na které strany ještě nešel?</vt:lpstr>
      <vt:lpstr>ÚKOL PRO TEBE: NARÝSUJ DVĚ KOLMICE A  DOPLŇ  HLAVNÍ SVĚTOVÉ STRANY DO SMĚROVÉ RŮŽICE</vt:lpstr>
      <vt:lpstr>ŘEŠENÍ: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Speciální základní škola,Louny, Poděbradova 640,příspěvková organizace Autor:  Mgr.TAŤÁNA RADIMSKÁ Název materiálu: VY_32_INOVACE_01_DOMÁCÍ A HOSPODÁŘSKÁ ZVÍŘATA</dc:title>
  <dc:creator>Magda Radimová</dc:creator>
  <cp:lastModifiedBy>ucitel</cp:lastModifiedBy>
  <cp:revision>48</cp:revision>
  <dcterms:created xsi:type="dcterms:W3CDTF">2012-02-19T15:41:47Z</dcterms:created>
  <dcterms:modified xsi:type="dcterms:W3CDTF">2020-03-22T07:20:27Z</dcterms:modified>
</cp:coreProperties>
</file>